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92" r:id="rId2"/>
    <p:sldId id="332" r:id="rId3"/>
    <p:sldId id="284" r:id="rId4"/>
    <p:sldId id="324" r:id="rId5"/>
    <p:sldId id="259" r:id="rId6"/>
    <p:sldId id="335" r:id="rId7"/>
    <p:sldId id="336" r:id="rId8"/>
    <p:sldId id="337" r:id="rId9"/>
    <p:sldId id="316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4" r:id="rId18"/>
    <p:sldId id="333" r:id="rId19"/>
    <p:sldId id="338" r:id="rId20"/>
    <p:sldId id="33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847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4"/>
    <p:restoredTop sz="93878"/>
  </p:normalViewPr>
  <p:slideViewPr>
    <p:cSldViewPr snapToGrid="0" snapToObjects="1">
      <p:cViewPr varScale="1">
        <p:scale>
          <a:sx n="84" d="100"/>
          <a:sy n="84" d="100"/>
        </p:scale>
        <p:origin x="2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000" b="0" i="0">
        <a:latin typeface="Arial" panose="020B0604020202020204" pitchFamily="34" charset="0"/>
        <a:ea typeface="Helvetica Neue"/>
        <a:cs typeface="Arial" panose="020B0604020202020204" pitchFamily="34" charset="0"/>
        <a:sym typeface="Helvetica Neue"/>
      </a:defRPr>
    </a:lvl1pPr>
    <a:lvl2pPr indent="228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41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3175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1572" y="9111018"/>
            <a:ext cx="382988" cy="377537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600" b="0" i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48762"/>
      </p:ext>
    </p:extLst>
  </p:cSld>
  <p:clrMapOvr>
    <a:masterClrMapping/>
  </p:clrMapOvr>
  <p:transition spd="med" advClick="0"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D7C1-B164-754B-B4CE-115E9DAD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9B05-2494-F442-AEB9-2C3B88497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>
              <a:defRPr sz="3413" b="0" i="0"/>
            </a:lvl1pPr>
            <a:lvl2pPr>
              <a:defRPr sz="2987" b="0" i="0"/>
            </a:lvl2pPr>
            <a:lvl3pPr>
              <a:defRPr sz="2560" b="0" i="0"/>
            </a:lvl3pPr>
            <a:lvl4pPr>
              <a:defRPr sz="2133" b="0" i="0"/>
            </a:lvl4pPr>
            <a:lvl5pPr>
              <a:defRPr sz="2133" b="0" i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F764E-06AA-944C-900B-A37D77B2F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921932"/>
      </p:ext>
    </p:extLst>
  </p:cSld>
  <p:clrMapOvr>
    <a:masterClrMapping/>
  </p:clrMapOvr>
  <p:transition spd="med" advClick="0" advTm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9D92-F0B8-4740-95E4-968C387D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C2578-72B6-7947-A89B-710487261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13" b="0" i="0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A76E7-B2A3-0B44-BF56-24893B1F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83123"/>
      </p:ext>
    </p:extLst>
  </p:cSld>
  <p:clrMapOvr>
    <a:masterClrMapping/>
  </p:clrMapOvr>
  <p:transition spd="med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9915-3043-E84E-9A36-D8A85E21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CFCA88-4BA4-D949-8069-4B7116E82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4532484"/>
      </p:ext>
    </p:extLst>
  </p:cSld>
  <p:clrMapOvr>
    <a:masterClrMapping/>
  </p:clrMapOvr>
  <p:transition spd="med" advClick="0" advTm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E1F4FB-163B-014F-AA43-37CEB84C0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F8945-237E-0A4F-9A0C-ADF1C1105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3266613"/>
      </p:ext>
    </p:extLst>
  </p:cSld>
  <p:clrMapOvr>
    <a:masterClrMapping/>
  </p:clrMapOvr>
  <p:transition spd="med" advClick="0" advTm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CCAC R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DF7D022D-7EA3-DD40-9142-17CBFD3BB483}"/>
              </a:ext>
            </a:extLst>
          </p:cNvPr>
          <p:cNvSpPr/>
          <p:nvPr userDrawn="1"/>
        </p:nvSpPr>
        <p:spPr>
          <a:xfrm>
            <a:off x="-2" y="8938181"/>
            <a:ext cx="13004803" cy="828558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618059"/>
              </a:gs>
              <a:gs pos="82000">
                <a:srgbClr val="618CAA"/>
              </a:gs>
              <a:gs pos="100000">
                <a:srgbClr val="8A7551"/>
              </a:gs>
            </a:gsLst>
          </a:gradFill>
          <a:ln w="3175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Kyle Bocinsky, Southwestern Climates and Cultures in the Past, Present, and Future.…">
            <a:extLst>
              <a:ext uri="{FF2B5EF4-FFF2-40B4-BE49-F238E27FC236}">
                <a16:creationId xmlns:a16="http://schemas.microsoft.com/office/drawing/2014/main" id="{8E42D8B2-98D0-1E43-BF85-5C65C265673F}"/>
              </a:ext>
            </a:extLst>
          </p:cNvPr>
          <p:cNvSpPr txBox="1"/>
          <p:nvPr userDrawn="1"/>
        </p:nvSpPr>
        <p:spPr>
          <a:xfrm>
            <a:off x="6609170" y="8975432"/>
            <a:ext cx="6338144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Montana Climate Office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Western US Drought and Flood Update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NWAL COVID Coordination Weekly Call,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October 1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01BADC-770A-564D-85F8-F7031AFEA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" y="8938181"/>
            <a:ext cx="2582161" cy="815419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8CB27F7C-646D-B042-A2D2-25FBDB3DDF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708" y="8833284"/>
            <a:ext cx="2086218" cy="10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0914"/>
      </p:ext>
    </p:extLst>
  </p:cSld>
  <p:clrMapOvr>
    <a:masterClrMapping/>
  </p:clrMapOvr>
  <p:transition spd="med" advClick="0" advTm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C9F5-CFA3-6B47-A6F1-58B78AEDE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  <a:prstGeom prst="rect">
            <a:avLst/>
          </a:prstGeom>
        </p:spPr>
        <p:txBody>
          <a:bodyPr anchor="b"/>
          <a:lstStyle>
            <a:lvl1pPr algn="ctr"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3ABE06-D6F9-F14F-92BE-A13D7DE49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60" b="0" i="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009626"/>
      </p:ext>
    </p:extLst>
  </p:cSld>
  <p:clrMapOvr>
    <a:masterClrMapping/>
  </p:clrMapOvr>
  <p:transition spd="med" advClick="0" advTm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CF55-D176-C141-A180-35FE69E7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2991A-B188-874B-A36C-B83EEDA5E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002089"/>
      </p:ext>
    </p:extLst>
  </p:cSld>
  <p:clrMapOvr>
    <a:masterClrMapping/>
  </p:clrMapOvr>
  <p:transition spd="med" advClick="0" advTm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EF9B-0E16-9442-97B5-95FB4363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  <a:prstGeom prst="rect">
            <a:avLst/>
          </a:prstGeom>
        </p:spPr>
        <p:txBody>
          <a:bodyPr anchor="b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7FFEE-85EB-BA4D-B425-EB6A413EA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60" b="0" i="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004765"/>
      </p:ext>
    </p:extLst>
  </p:cSld>
  <p:clrMapOvr>
    <a:masterClrMapping/>
  </p:clrMapOvr>
  <p:transition spd="med" advClick="0" advTm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F334-92D3-E741-A4CD-639222BD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82D7B-A698-F741-8C46-7D2E5AC60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F62E4-70EB-8F4B-9451-36B298510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326092"/>
      </p:ext>
    </p:extLst>
  </p:cSld>
  <p:clrMapOvr>
    <a:masterClrMapping/>
  </p:clrMapOvr>
  <p:transition spd="med" advClick="0"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CCAC R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11"/>
          <p:cNvSpPr/>
          <p:nvPr/>
        </p:nvSpPr>
        <p:spPr>
          <a:xfrm>
            <a:off x="-2" y="8938181"/>
            <a:ext cx="13004803" cy="828558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618059"/>
              </a:gs>
              <a:gs pos="82000">
                <a:srgbClr val="618CAA"/>
              </a:gs>
              <a:gs pos="100000">
                <a:srgbClr val="8A7551"/>
              </a:gs>
            </a:gsLst>
          </a:gradFill>
          <a:ln w="3175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Kyle Bocinsky, Southwestern Climates and Cultures in the Past, Present, and Future.…"/>
          <p:cNvSpPr txBox="1"/>
          <p:nvPr/>
        </p:nvSpPr>
        <p:spPr>
          <a:xfrm>
            <a:off x="6609170" y="8975432"/>
            <a:ext cx="6338144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Montana Climate Office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Western Navajo Nation and Hopi Reservation Drought Update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Arizona FRTEP Meeting,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BF2AEAA-59D3-2740-89CE-6089E0C2BB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" y="8938181"/>
            <a:ext cx="2582161" cy="815419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E26E91D2-CAF3-9A49-B4A6-99F62EEDA8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708" y="8833284"/>
            <a:ext cx="2086218" cy="10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5115"/>
      </p:ext>
    </p:extLst>
  </p:cSld>
  <p:clrMapOvr>
    <a:masterClrMapping/>
  </p:clrMapOvr>
  <p:transition spd="med" advClick="0" advTm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60A8-3058-6943-9333-64B13050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E81D0-552C-B744-9ADD-F02B353B6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03015-64DD-514E-B697-6A079C269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AD804-EDC2-AD42-960C-196662A42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ABAE6-7225-A447-BA8B-3B1F2E963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6174453"/>
      </p:ext>
    </p:extLst>
  </p:cSld>
  <p:clrMapOvr>
    <a:masterClrMapping/>
  </p:clrMapOvr>
  <p:transition spd="med" advClick="0" advTm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6462-053D-7D47-A7E1-65EF8A9E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43367"/>
      </p:ext>
    </p:extLst>
  </p:cSld>
  <p:clrMapOvr>
    <a:masterClrMapping/>
  </p:clrMapOvr>
  <p:transition spd="med" advClick="0" advTm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855365"/>
      </p:ext>
    </p:extLst>
  </p:cSld>
  <p:clrMapOvr>
    <a:masterClrMapping/>
  </p:clrMapOvr>
  <p:transition spd="med" advClick="0" advTm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874C-CF00-ED4E-89BE-0A18B677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2356-8C02-C84F-8707-E6866C1B6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>
              <a:defRPr sz="3413" b="0" i="0"/>
            </a:lvl1pPr>
            <a:lvl2pPr>
              <a:defRPr sz="2987" b="0" i="0"/>
            </a:lvl2pPr>
            <a:lvl3pPr>
              <a:defRPr sz="2560" b="0" i="0"/>
            </a:lvl3pPr>
            <a:lvl4pPr>
              <a:defRPr sz="2133" b="0" i="0"/>
            </a:lvl4pPr>
            <a:lvl5pPr>
              <a:defRPr sz="2133" b="0" i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FDEFB-E4CD-8443-9A87-908FF8984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3568995"/>
      </p:ext>
    </p:extLst>
  </p:cSld>
  <p:clrMapOvr>
    <a:masterClrMapping/>
  </p:clrMapOvr>
  <p:transition spd="med" advClick="0" advTm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4CE5-D563-304F-AC8F-BC6E0715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332EE-2EC2-8F41-B65E-9953A45EC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13" b="0" i="0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0418A-C50F-8644-A76C-74B71F85B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764028"/>
      </p:ext>
    </p:extLst>
  </p:cSld>
  <p:clrMapOvr>
    <a:masterClrMapping/>
  </p:clrMapOvr>
  <p:transition spd="med" advClick="0" advTm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1EB3-F8AD-C84F-BBD3-5D0068B7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C4379-851B-1F46-BFE4-A0E097EB4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3317186"/>
      </p:ext>
    </p:extLst>
  </p:cSld>
  <p:clrMapOvr>
    <a:masterClrMapping/>
  </p:clrMapOvr>
  <p:transition spd="med" advClick="0" advTm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6FEF0-565B-ED4E-848A-C2235A03D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D6577-6879-2949-AC46-A9BA57E39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8822396"/>
      </p:ext>
    </p:extLst>
  </p:cSld>
  <p:clrMapOvr>
    <a:masterClrMapping/>
  </p:clrMapOvr>
  <p:transition spd="med" advClick="0"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CAC R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DF7D022D-7EA3-DD40-9142-17CBFD3BB483}"/>
              </a:ext>
            </a:extLst>
          </p:cNvPr>
          <p:cNvSpPr/>
          <p:nvPr userDrawn="1"/>
        </p:nvSpPr>
        <p:spPr>
          <a:xfrm>
            <a:off x="-2" y="8938181"/>
            <a:ext cx="13004803" cy="828558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618059"/>
              </a:gs>
              <a:gs pos="82000">
                <a:srgbClr val="618CAA"/>
              </a:gs>
              <a:gs pos="100000">
                <a:srgbClr val="8A7551"/>
              </a:gs>
            </a:gsLst>
          </a:gradFill>
          <a:ln w="3175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Kyle Bocinsky, Southwestern Climates and Cultures in the Past, Present, and Future.…">
            <a:extLst>
              <a:ext uri="{FF2B5EF4-FFF2-40B4-BE49-F238E27FC236}">
                <a16:creationId xmlns:a16="http://schemas.microsoft.com/office/drawing/2014/main" id="{8E42D8B2-98D0-1E43-BF85-5C65C265673F}"/>
              </a:ext>
            </a:extLst>
          </p:cNvPr>
          <p:cNvSpPr txBox="1"/>
          <p:nvPr userDrawn="1"/>
        </p:nvSpPr>
        <p:spPr>
          <a:xfrm>
            <a:off x="6609170" y="8975432"/>
            <a:ext cx="6338144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Montana Climate Office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UMRB Flood and Drought Early Warning: Seeking TCU Collaboration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FALCON 2021 Annual Conference,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October 21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8CB27F7C-646D-B042-A2D2-25FBDB3DD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35" y="8833284"/>
            <a:ext cx="2086218" cy="1039712"/>
          </a:xfrm>
          <a:prstGeom prst="rect">
            <a:avLst/>
          </a:prstGeom>
        </p:spPr>
      </p:pic>
      <p:pic>
        <p:nvPicPr>
          <p:cNvPr id="3" name="Picture 2" descr="Icon, qr code&#10;&#10;Description automatically generated">
            <a:extLst>
              <a:ext uri="{FF2B5EF4-FFF2-40B4-BE49-F238E27FC236}">
                <a16:creationId xmlns:a16="http://schemas.microsoft.com/office/drawing/2014/main" id="{8E8B4CF2-780A-1049-8A67-70FCB4A25D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32" y="9001560"/>
            <a:ext cx="915336" cy="7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48932"/>
      </p:ext>
    </p:extLst>
  </p:cSld>
  <p:clrMapOvr>
    <a:masterClrMapping/>
  </p:clrMapOvr>
  <p:transition spd="med" advClick="0"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30D4-5BDF-EF43-B771-4AEEC3D68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  <a:prstGeom prst="rect">
            <a:avLst/>
          </a:prstGeom>
        </p:spPr>
        <p:txBody>
          <a:bodyPr anchor="b"/>
          <a:lstStyle>
            <a:lvl1pPr algn="ctr"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88EA5-D868-BE4B-82BC-74166DF45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60" b="0" i="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827475"/>
      </p:ext>
    </p:extLst>
  </p:cSld>
  <p:clrMapOvr>
    <a:masterClrMapping/>
  </p:clrMapOvr>
  <p:transition spd="med" advClick="0"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5D63-8F28-D94D-B9FB-140B2A79C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7FC1-9435-A14D-9A7F-18A29D111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096088"/>
      </p:ext>
    </p:extLst>
  </p:cSld>
  <p:clrMapOvr>
    <a:masterClrMapping/>
  </p:clrMapOvr>
  <p:transition spd="med" advClick="0"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7B97-67A0-E046-8230-A283BDF4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  <a:prstGeom prst="rect">
            <a:avLst/>
          </a:prstGeom>
        </p:spPr>
        <p:txBody>
          <a:bodyPr anchor="b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ADB8C-BFAF-A54A-86C0-B78FD95A3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60" b="0" i="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6767905"/>
      </p:ext>
    </p:extLst>
  </p:cSld>
  <p:clrMapOvr>
    <a:masterClrMapping/>
  </p:clrMapOvr>
  <p:transition spd="med" advClick="0" advT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2F06-6475-724E-87B2-DA442F86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55E20-ED59-0448-AF30-AC3B6EA52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2045E-6357-9D4A-AED3-0BB59C75D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145683"/>
      </p:ext>
    </p:extLst>
  </p:cSld>
  <p:clrMapOvr>
    <a:masterClrMapping/>
  </p:clrMapOvr>
  <p:transition spd="med" advClick="0" advT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F2DD-CD71-C341-9FAD-1060B34A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3576E-4EC6-344C-A167-89D5222B6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A4896-3026-DE48-B450-FEE0658E6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2903D-91EB-A946-A9CF-44FB26FAC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DEDD5-755F-7B45-B964-66CBCBB3F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6287295"/>
      </p:ext>
    </p:extLst>
  </p:cSld>
  <p:clrMapOvr>
    <a:masterClrMapping/>
  </p:clrMapOvr>
  <p:transition spd="med" advClick="0" advT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5446-A780-0846-A4C1-479EF9A8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4847514"/>
      </p:ext>
    </p:extLst>
  </p:cSld>
  <p:clrMapOvr>
    <a:masterClrMapping/>
  </p:clrMapOvr>
  <p:transition spd="med" advClick="0" advTm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3690" y="9258300"/>
            <a:ext cx="384721" cy="379591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00" r:id="rId2"/>
    <p:sldLayoutId id="2147483688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transition spd="med" advClick="0" advTm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3F5ED94-AB7D-6D4D-94C7-06B23AFA6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1920" y="0"/>
            <a:ext cx="13415376" cy="89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457AFD-8F8A-064C-9F4D-2BCB5BCA14E2}"/>
              </a:ext>
            </a:extLst>
          </p:cNvPr>
          <p:cNvSpPr txBox="1"/>
          <p:nvPr/>
        </p:nvSpPr>
        <p:spPr>
          <a:xfrm>
            <a:off x="891598" y="1093945"/>
            <a:ext cx="11268340" cy="6755696"/>
          </a:xfrm>
          <a:prstGeom prst="rect">
            <a:avLst/>
          </a:prstGeom>
          <a:solidFill>
            <a:srgbClr val="000000">
              <a:alpha val="25098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Developing a Flood and Drought Early Warning Network for the Upper Missouri River Basin </a:t>
            </a:r>
          </a:p>
          <a:p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Seeking TCU Collaboration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Director of Climate Extension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Montana Climate Office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University of Montana</a:t>
            </a:r>
          </a:p>
        </p:txBody>
      </p:sp>
    </p:spTree>
    <p:extLst>
      <p:ext uri="{BB962C8B-B14F-4D97-AF65-F5344CB8AC3E}">
        <p14:creationId xmlns:p14="http://schemas.microsoft.com/office/powerpoint/2010/main" val="2235210288"/>
      </p:ext>
    </p:extLst>
  </p:cSld>
  <p:clrMapOvr>
    <a:masterClrMapping/>
  </p:clrMapOvr>
  <p:transition spd="med" advClick="0" advTm="2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70213"/>
      </p:ext>
    </p:extLst>
  </p:cSld>
  <p:clrMapOvr>
    <a:masterClrMapping/>
  </p:clrMapOvr>
  <p:transition spd="med" advClick="0" advTm="1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BB760-55F3-BB4B-B8D8-03469A2FDE84}"/>
              </a:ext>
            </a:extLst>
          </p:cNvPr>
          <p:cNvSpPr txBox="1"/>
          <p:nvPr/>
        </p:nvSpPr>
        <p:spPr>
          <a:xfrm>
            <a:off x="3374138" y="427370"/>
            <a:ext cx="6256521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UMRB below 5,500 feet</a:t>
            </a:r>
          </a:p>
        </p:txBody>
      </p:sp>
    </p:spTree>
    <p:extLst>
      <p:ext uri="{BB962C8B-B14F-4D97-AF65-F5344CB8AC3E}">
        <p14:creationId xmlns:p14="http://schemas.microsoft.com/office/powerpoint/2010/main" val="4195289324"/>
      </p:ext>
    </p:extLst>
  </p:cSld>
  <p:clrMapOvr>
    <a:masterClrMapping/>
  </p:clrMapOvr>
  <p:transition spd="med" advClick="0" advTm="1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C157F-2FC3-C649-BA2B-A680DA4DE94B}"/>
              </a:ext>
            </a:extLst>
          </p:cNvPr>
          <p:cNvSpPr txBox="1"/>
          <p:nvPr/>
        </p:nvSpPr>
        <p:spPr>
          <a:xfrm>
            <a:off x="3906335" y="116651"/>
            <a:ext cx="5192127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500 square mile grid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540 grid squares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8345967"/>
      </p:ext>
    </p:extLst>
  </p:cSld>
  <p:clrMapOvr>
    <a:masterClrMapping/>
  </p:clrMapOvr>
  <p:transition spd="med" advClick="0" advTm="1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9715C-50AC-FC4E-9943-6A20CFF623A9}"/>
              </a:ext>
            </a:extLst>
          </p:cNvPr>
          <p:cNvSpPr txBox="1"/>
          <p:nvPr/>
        </p:nvSpPr>
        <p:spPr>
          <a:xfrm>
            <a:off x="4281438" y="418042"/>
            <a:ext cx="4472378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6 State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sz="440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esonets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7EFF5-659D-7A4F-955B-CBFCD601891B}"/>
              </a:ext>
            </a:extLst>
          </p:cNvPr>
          <p:cNvSpPr txBox="1"/>
          <p:nvPr/>
        </p:nvSpPr>
        <p:spPr>
          <a:xfrm>
            <a:off x="3220673" y="2890281"/>
            <a:ext cx="2189703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MT: 205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5695D-4645-AB48-91AF-D62D4CC599AC}"/>
              </a:ext>
            </a:extLst>
          </p:cNvPr>
          <p:cNvSpPr txBox="1"/>
          <p:nvPr/>
        </p:nvSpPr>
        <p:spPr>
          <a:xfrm>
            <a:off x="7694233" y="3669865"/>
            <a:ext cx="1856277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ND: 79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8215C-47DF-954F-BD83-DCBF5D3883C5}"/>
              </a:ext>
            </a:extLst>
          </p:cNvPr>
          <p:cNvSpPr txBox="1"/>
          <p:nvPr/>
        </p:nvSpPr>
        <p:spPr>
          <a:xfrm>
            <a:off x="3870107" y="5975453"/>
            <a:ext cx="195887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WY: 61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E5EC8-B9AE-7844-8CE4-758C4610EE0A}"/>
              </a:ext>
            </a:extLst>
          </p:cNvPr>
          <p:cNvSpPr txBox="1"/>
          <p:nvPr/>
        </p:nvSpPr>
        <p:spPr>
          <a:xfrm>
            <a:off x="7943608" y="5827772"/>
            <a:ext cx="2148025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SD: 156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4F73D-1DDA-8E42-91BA-EA70F649B256}"/>
              </a:ext>
            </a:extLst>
          </p:cNvPr>
          <p:cNvSpPr txBox="1"/>
          <p:nvPr/>
        </p:nvSpPr>
        <p:spPr>
          <a:xfrm>
            <a:off x="8100701" y="7985679"/>
            <a:ext cx="1833835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NE: 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BB9F2-723A-004E-8290-4E45426D2EB4}"/>
              </a:ext>
            </a:extLst>
          </p:cNvPr>
          <p:cNvSpPr txBox="1"/>
          <p:nvPr/>
        </p:nvSpPr>
        <p:spPr>
          <a:xfrm>
            <a:off x="11732540" y="7482647"/>
            <a:ext cx="1300036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IA: 4</a:t>
            </a:r>
          </a:p>
        </p:txBody>
      </p:sp>
    </p:spTree>
    <p:extLst>
      <p:ext uri="{BB962C8B-B14F-4D97-AF65-F5344CB8AC3E}">
        <p14:creationId xmlns:p14="http://schemas.microsoft.com/office/powerpoint/2010/main" val="1556102791"/>
      </p:ext>
    </p:extLst>
  </p:cSld>
  <p:clrMapOvr>
    <a:masterClrMapping/>
  </p:clrMapOvr>
  <p:transition spd="med" advClick="0" advTm="20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80ECF-0218-D948-A8AB-668047B22B01}"/>
              </a:ext>
            </a:extLst>
          </p:cNvPr>
          <p:cNvSpPr txBox="1"/>
          <p:nvPr/>
        </p:nvSpPr>
        <p:spPr>
          <a:xfrm>
            <a:off x="3577729" y="116651"/>
            <a:ext cx="5849358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75 stations completed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or currently in progress</a:t>
            </a:r>
          </a:p>
        </p:txBody>
      </p:sp>
    </p:spTree>
    <p:extLst>
      <p:ext uri="{BB962C8B-B14F-4D97-AF65-F5344CB8AC3E}">
        <p14:creationId xmlns:p14="http://schemas.microsoft.com/office/powerpoint/2010/main" val="2063405765"/>
      </p:ext>
    </p:extLst>
  </p:cSld>
  <p:clrMapOvr>
    <a:masterClrMapping/>
  </p:clrMapOvr>
  <p:transition spd="med" advClick="0" advTm="20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1B1C0-6C61-1441-9001-F984FB25537A}"/>
              </a:ext>
            </a:extLst>
          </p:cNvPr>
          <p:cNvSpPr txBox="1"/>
          <p:nvPr/>
        </p:nvSpPr>
        <p:spPr>
          <a:xfrm>
            <a:off x="4173237" y="116651"/>
            <a:ext cx="4658327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174 grid squares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include Tribal land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8828335"/>
      </p:ext>
    </p:extLst>
  </p:cSld>
  <p:clrMapOvr>
    <a:masterClrMapping/>
  </p:clrMapOvr>
  <p:transition spd="med" advClick="0" advTm="10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F2761-A4E0-0646-9BE4-FCD5866B62B7}"/>
              </a:ext>
            </a:extLst>
          </p:cNvPr>
          <p:cNvSpPr txBox="1"/>
          <p:nvPr/>
        </p:nvSpPr>
        <p:spPr>
          <a:xfrm>
            <a:off x="3136096" y="116651"/>
            <a:ext cx="6732612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151 potential grid squares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to be filled on Tribal land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8830832"/>
      </p:ext>
    </p:extLst>
  </p:cSld>
  <p:clrMapOvr>
    <a:masterClrMapping/>
  </p:clrMapOvr>
  <p:transition spd="med" advClick="0" advTm="2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ky, sandy, day&#10;&#10;Description automatically generated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D691EC-7EBC-DF46-B49A-B67ECFD79104}"/>
              </a:ext>
            </a:extLst>
          </p:cNvPr>
          <p:cNvSpPr txBox="1"/>
          <p:nvPr/>
        </p:nvSpPr>
        <p:spPr>
          <a:xfrm>
            <a:off x="11627820" y="8672127"/>
            <a:ext cx="137698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Montana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Mesonet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8913313"/>
      </p:ext>
    </p:extLst>
  </p:cSld>
  <p:clrMapOvr>
    <a:masterClrMapping/>
  </p:clrMapOvr>
  <p:transition spd="med" advClick="0" advTm="10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ky, sandy, day&#10;&#10;Description automatically generated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3E9524-FAD7-234F-8FE3-3E3F8770E4C9}"/>
              </a:ext>
            </a:extLst>
          </p:cNvPr>
          <p:cNvSpPr txBox="1"/>
          <p:nvPr/>
        </p:nvSpPr>
        <p:spPr>
          <a:xfrm>
            <a:off x="3148344" y="662515"/>
            <a:ext cx="3007235" cy="112338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Wind Speed &amp;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Direction</a:t>
            </a:r>
            <a:endParaRPr kumimoji="0" lang="en-US" sz="3400" b="1" u="none" strike="noStrike" normalizeH="0" baseline="0" dirty="0">
              <a:ln w="3175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5BCFC-22F4-F543-A636-BAEA0EEAEA9B}"/>
              </a:ext>
            </a:extLst>
          </p:cNvPr>
          <p:cNvSpPr txBox="1"/>
          <p:nvPr/>
        </p:nvSpPr>
        <p:spPr>
          <a:xfrm>
            <a:off x="1636059" y="6621140"/>
            <a:ext cx="2718694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Precipitation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2695D-BDB7-E24D-8486-2EB5DBB96097}"/>
              </a:ext>
            </a:extLst>
          </p:cNvPr>
          <p:cNvSpPr txBox="1"/>
          <p:nvPr/>
        </p:nvSpPr>
        <p:spPr>
          <a:xfrm>
            <a:off x="2416068" y="5012969"/>
            <a:ext cx="3736600" cy="112338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Temperature &amp;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Relative Humidity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6FC7A-8ECC-004F-BC2C-8D519A8875BF}"/>
              </a:ext>
            </a:extLst>
          </p:cNvPr>
          <p:cNvSpPr txBox="1"/>
          <p:nvPr/>
        </p:nvSpPr>
        <p:spPr>
          <a:xfrm>
            <a:off x="7007117" y="5192939"/>
            <a:ext cx="3274935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Solar Radiation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D32F3-BB72-5540-84A0-0910652F2555}"/>
              </a:ext>
            </a:extLst>
          </p:cNvPr>
          <p:cNvSpPr txBox="1"/>
          <p:nvPr/>
        </p:nvSpPr>
        <p:spPr>
          <a:xfrm>
            <a:off x="8723932" y="6755398"/>
            <a:ext cx="3105017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Solar Powered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D47CE-5E3C-8949-BB4E-FA18C3DDF8AC}"/>
              </a:ext>
            </a:extLst>
          </p:cNvPr>
          <p:cNvSpPr txBox="1"/>
          <p:nvPr/>
        </p:nvSpPr>
        <p:spPr>
          <a:xfrm>
            <a:off x="581136" y="7706091"/>
            <a:ext cx="5578450" cy="112338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Soil Moisture/Temperature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@ 2”, 4”, 8”, 20”, 40”</a:t>
            </a:r>
            <a:endParaRPr kumimoji="0" lang="en-US" sz="3400" b="1" u="none" strike="noStrike" normalizeH="0" baseline="0" dirty="0">
              <a:ln w="3175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187C0-2A60-7B47-BFC6-CA4410EBD790}"/>
              </a:ext>
            </a:extLst>
          </p:cNvPr>
          <p:cNvSpPr txBox="1"/>
          <p:nvPr/>
        </p:nvSpPr>
        <p:spPr>
          <a:xfrm>
            <a:off x="8974806" y="7967701"/>
            <a:ext cx="3709350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Snow Depth/SWE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7E45D-308F-F74A-9544-19C0F305A196}"/>
              </a:ext>
            </a:extLst>
          </p:cNvPr>
          <p:cNvSpPr txBox="1"/>
          <p:nvPr/>
        </p:nvSpPr>
        <p:spPr>
          <a:xfrm>
            <a:off x="11627820" y="8672127"/>
            <a:ext cx="137698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Montana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Mesonet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1165404"/>
      </p:ext>
    </p:extLst>
  </p:cSld>
  <p:clrMapOvr>
    <a:masterClrMapping/>
  </p:clrMapOvr>
  <p:transition spd="med" advClick="0" advTm="30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" b="4203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8BB40-1DA1-FF42-999C-A1ADD93774C4}"/>
              </a:ext>
            </a:extLst>
          </p:cNvPr>
          <p:cNvSpPr txBox="1"/>
          <p:nvPr/>
        </p:nvSpPr>
        <p:spPr>
          <a:xfrm>
            <a:off x="5895133" y="130564"/>
            <a:ext cx="6951073" cy="59554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u="none" strike="noStrike" normalizeH="0" baseline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Seeking TCU Partnerships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u="none" strike="noStrike" normalizeH="0" baseline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60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Host a UMRB Soil Moisture station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u="none" strike="noStrike" normalizeH="0" baseline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Co-develop data displays for home communities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60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Mentorship and training for TCU students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60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Pathways towards co-management and restoration</a:t>
            </a:r>
            <a:endParaRPr kumimoji="0" lang="en-US" sz="3600" u="none" strike="noStrike" normalizeH="0" baseline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9BAB8-4007-884E-82C3-15571CC1640C}"/>
              </a:ext>
            </a:extLst>
          </p:cNvPr>
          <p:cNvSpPr txBox="1"/>
          <p:nvPr/>
        </p:nvSpPr>
        <p:spPr>
          <a:xfrm>
            <a:off x="11627820" y="8672127"/>
            <a:ext cx="137698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Montana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Mesonet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89015410"/>
      </p:ext>
    </p:extLst>
  </p:cSld>
  <p:clrMapOvr>
    <a:masterClrMapping/>
  </p:clrMapOvr>
  <p:transition spd="med" advClick="0" advTm="4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96BDA82C-DEC0-D445-B383-9EF346753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997" y="-1074161"/>
            <a:ext cx="15890789" cy="119019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BC7CEF-4100-1C4A-93AB-46EF73CDAA67}"/>
              </a:ext>
            </a:extLst>
          </p:cNvPr>
          <p:cNvSpPr txBox="1"/>
          <p:nvPr/>
        </p:nvSpPr>
        <p:spPr>
          <a:xfrm>
            <a:off x="3045525" y="341430"/>
            <a:ext cx="6913751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Upper Missouri River Basin</a:t>
            </a:r>
          </a:p>
        </p:txBody>
      </p:sp>
    </p:spTree>
    <p:extLst>
      <p:ext uri="{BB962C8B-B14F-4D97-AF65-F5344CB8AC3E}">
        <p14:creationId xmlns:p14="http://schemas.microsoft.com/office/powerpoint/2010/main" val="1197851987"/>
      </p:ext>
    </p:extLst>
  </p:cSld>
  <p:clrMapOvr>
    <a:masterClrMapping/>
  </p:clrMapOvr>
  <p:transition spd="med" advClick="0" advTm="10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" b="4203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8BB40-1DA1-FF42-999C-A1ADD93774C4}"/>
              </a:ext>
            </a:extLst>
          </p:cNvPr>
          <p:cNvSpPr txBox="1"/>
          <p:nvPr/>
        </p:nvSpPr>
        <p:spPr>
          <a:xfrm>
            <a:off x="5895133" y="1787644"/>
            <a:ext cx="6951073" cy="38010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Thank You!</a:t>
            </a:r>
          </a:p>
          <a:p>
            <a:endParaRPr lang="en-US" sz="54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5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Questions?</a:t>
            </a:r>
            <a:endParaRPr lang="en-US" sz="40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4000" dirty="0" err="1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kyle.bocinsky@umontana.edu</a:t>
            </a:r>
            <a:endParaRPr lang="en-US" sz="4000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US" sz="4000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0A9BE-0961-D94C-8081-2682BE06B173}"/>
              </a:ext>
            </a:extLst>
          </p:cNvPr>
          <p:cNvSpPr txBox="1"/>
          <p:nvPr/>
        </p:nvSpPr>
        <p:spPr>
          <a:xfrm>
            <a:off x="11627820" y="8672127"/>
            <a:ext cx="137698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Montana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Mesonet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22769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232"/>
            <a:ext cx="13004800" cy="8116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1AF47-BD35-8640-9869-B2B5ECEA911A}"/>
              </a:ext>
            </a:extLst>
          </p:cNvPr>
          <p:cNvSpPr txBox="1"/>
          <p:nvPr/>
        </p:nvSpPr>
        <p:spPr>
          <a:xfrm>
            <a:off x="2226389" y="0"/>
            <a:ext cx="8552021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302,000 square miles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2,974,820 people (2020 Census)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3829595"/>
      </p:ext>
    </p:extLst>
  </p:cSld>
  <p:clrMapOvr>
    <a:masterClrMapping/>
  </p:clrMapOvr>
  <p:transition spd="med" advClick="0" advTm="1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800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8E233-1A74-894D-9DD7-0D936A0A54B8}"/>
              </a:ext>
            </a:extLst>
          </p:cNvPr>
          <p:cNvSpPr txBox="1"/>
          <p:nvPr/>
        </p:nvSpPr>
        <p:spPr>
          <a:xfrm>
            <a:off x="3435053" y="116651"/>
            <a:ext cx="6134692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21 Tribal Reservations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145,802 Tribal residents</a:t>
            </a:r>
          </a:p>
        </p:txBody>
      </p:sp>
    </p:spTree>
    <p:extLst>
      <p:ext uri="{BB962C8B-B14F-4D97-AF65-F5344CB8AC3E}">
        <p14:creationId xmlns:p14="http://schemas.microsoft.com/office/powerpoint/2010/main" val="2013025861"/>
      </p:ext>
    </p:extLst>
  </p:cSld>
  <p:clrMapOvr>
    <a:masterClrMapping/>
  </p:clrMapOvr>
  <p:transition spd="med" advClick="0" advTm="1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" b="4203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F7CEFC-10EB-7D46-9738-914B2C47B615}"/>
              </a:ext>
            </a:extLst>
          </p:cNvPr>
          <p:cNvSpPr txBox="1"/>
          <p:nvPr/>
        </p:nvSpPr>
        <p:spPr>
          <a:xfrm>
            <a:off x="12390849" y="8672127"/>
            <a:ext cx="613951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USACE</a:t>
            </a:r>
          </a:p>
        </p:txBody>
      </p:sp>
    </p:spTree>
    <p:extLst>
      <p:ext uri="{BB962C8B-B14F-4D97-AF65-F5344CB8AC3E}">
        <p14:creationId xmlns:p14="http://schemas.microsoft.com/office/powerpoint/2010/main" val="831659662"/>
      </p:ext>
    </p:extLst>
  </p:cSld>
  <p:clrMapOvr>
    <a:masterClrMapping/>
  </p:clrMapOvr>
  <p:transition spd="med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r="9034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A33903-8752-3E43-A97C-71E70E67156D}"/>
              </a:ext>
            </a:extLst>
          </p:cNvPr>
          <p:cNvSpPr txBox="1"/>
          <p:nvPr/>
        </p:nvSpPr>
        <p:spPr>
          <a:xfrm>
            <a:off x="10816700" y="8672127"/>
            <a:ext cx="218810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Larry Mayer, Billings Gazette</a:t>
            </a:r>
          </a:p>
        </p:txBody>
      </p:sp>
    </p:spTree>
    <p:extLst>
      <p:ext uri="{BB962C8B-B14F-4D97-AF65-F5344CB8AC3E}">
        <p14:creationId xmlns:p14="http://schemas.microsoft.com/office/powerpoint/2010/main" val="2412148345"/>
      </p:ext>
    </p:extLst>
  </p:cSld>
  <p:clrMapOvr>
    <a:masterClrMapping/>
  </p:clrMapOvr>
  <p:transition spd="med" advClick="0" advTm="1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r="1524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45FC28-46EE-4147-924C-237D4F14E9B1}"/>
              </a:ext>
            </a:extLst>
          </p:cNvPr>
          <p:cNvSpPr txBox="1"/>
          <p:nvPr/>
        </p:nvSpPr>
        <p:spPr>
          <a:xfrm>
            <a:off x="8796917" y="8672127"/>
            <a:ext cx="4207883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Jenn Ackerman and Tim Gruber for The New York Times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4958549"/>
      </p:ext>
    </p:extLst>
  </p:cSld>
  <p:clrMapOvr>
    <a:masterClrMapping/>
  </p:clrMapOvr>
  <p:transition spd="med" advClick="0" advTm="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9059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B40D20-AE3A-1C49-A334-F5D1ABE05A96}"/>
              </a:ext>
            </a:extLst>
          </p:cNvPr>
          <p:cNvSpPr txBox="1"/>
          <p:nvPr/>
        </p:nvSpPr>
        <p:spPr>
          <a:xfrm>
            <a:off x="11291190" y="8672127"/>
            <a:ext cx="171361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12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Keloland</a:t>
            </a: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Media Group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979198714"/>
      </p:ext>
    </p:extLst>
  </p:cSld>
  <p:clrMapOvr>
    <a:masterClrMapping/>
  </p:clrMapOvr>
  <p:transition spd="med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CB2A1-5CAC-F74C-A36D-2190CEC46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5"/>
          <a:stretch/>
        </p:blipFill>
        <p:spPr>
          <a:xfrm rot="5400000">
            <a:off x="1730189" y="-2973392"/>
            <a:ext cx="9544421" cy="14240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89EC0D-E540-2B4D-888C-AB93F1268F34}"/>
              </a:ext>
            </a:extLst>
          </p:cNvPr>
          <p:cNvSpPr/>
          <p:nvPr/>
        </p:nvSpPr>
        <p:spPr>
          <a:xfrm>
            <a:off x="746760" y="3788941"/>
            <a:ext cx="2689860" cy="415498"/>
          </a:xfrm>
          <a:prstGeom prst="rect">
            <a:avLst/>
          </a:prstGeom>
          <a:solidFill>
            <a:srgbClr val="83847A"/>
          </a:solidFill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7695558"/>
      </p:ext>
    </p:extLst>
  </p:cSld>
  <p:clrMapOvr>
    <a:masterClrMapping/>
  </p:clrMapOvr>
  <p:transition spd="med" advClick="0" advTm="20000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3290</TotalTime>
  <Words>200</Words>
  <Application>Microsoft Macintosh PowerPoint</Application>
  <PresentationFormat>Custom</PresentationFormat>
  <Paragraphs>57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Kyle Bocinsky</cp:lastModifiedBy>
  <cp:revision>116</cp:revision>
  <dcterms:modified xsi:type="dcterms:W3CDTF">2021-10-21T16:52:40Z</dcterms:modified>
</cp:coreProperties>
</file>